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88" r:id="rId5"/>
    <p:sldId id="289" r:id="rId6"/>
    <p:sldId id="290" r:id="rId7"/>
    <p:sldId id="291" r:id="rId8"/>
    <p:sldId id="287" r:id="rId9"/>
    <p:sldId id="258" r:id="rId10"/>
    <p:sldId id="259" r:id="rId11"/>
    <p:sldId id="260" r:id="rId12"/>
    <p:sldId id="285" r:id="rId13"/>
    <p:sldId id="261" r:id="rId14"/>
    <p:sldId id="262" r:id="rId15"/>
    <p:sldId id="263" r:id="rId16"/>
    <p:sldId id="292" r:id="rId17"/>
    <p:sldId id="264" r:id="rId18"/>
    <p:sldId id="265" r:id="rId19"/>
    <p:sldId id="266" r:id="rId20"/>
    <p:sldId id="278" r:id="rId21"/>
    <p:sldId id="274" r:id="rId22"/>
    <p:sldId id="268" r:id="rId23"/>
    <p:sldId id="280" r:id="rId24"/>
    <p:sldId id="275" r:id="rId25"/>
    <p:sldId id="276" r:id="rId26"/>
    <p:sldId id="270" r:id="rId27"/>
    <p:sldId id="277" r:id="rId28"/>
    <p:sldId id="281" r:id="rId29"/>
    <p:sldId id="271" r:id="rId30"/>
    <p:sldId id="282" r:id="rId31"/>
    <p:sldId id="283" r:id="rId32"/>
    <p:sldId id="272" r:id="rId33"/>
    <p:sldId id="273" r:id="rId34"/>
    <p:sldId id="279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7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010400" cy="762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8382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2514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6200"/>
            <a:ext cx="20002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8483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770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77000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770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Permit to Work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TDI-Brooks International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2806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December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001000" cy="3505200"/>
          </a:xfrm>
        </p:spPr>
        <p:txBody>
          <a:bodyPr/>
          <a:lstStyle/>
          <a:p>
            <a:r>
              <a:rPr lang="en-US" sz="4400" dirty="0" smtClean="0"/>
              <a:t>Hot Work- (29 CFR 1915)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“Any riveting, welding, burning, or other fire or spark producing operations”</a:t>
            </a:r>
          </a:p>
          <a:p>
            <a:r>
              <a:rPr lang="en-US" dirty="0" smtClean="0"/>
              <a:t>If it produces a spark, it needs a permit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858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52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553200" cy="5105400"/>
          </a:xfrm>
        </p:spPr>
        <p:txBody>
          <a:bodyPr/>
          <a:lstStyle/>
          <a:p>
            <a:r>
              <a:rPr lang="en-US" sz="4400" dirty="0" smtClean="0"/>
              <a:t>Working at Heights (SMM)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Any work 6 feet or more above the deck</a:t>
            </a:r>
          </a:p>
          <a:p>
            <a:r>
              <a:rPr lang="en-US" dirty="0" smtClean="0"/>
              <a:t>Fall protection must be worn unless a risk assessment determines that it would create a greater hazard.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0"/>
            <a:ext cx="2967037" cy="395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8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553200" cy="5105400"/>
          </a:xfrm>
        </p:spPr>
        <p:txBody>
          <a:bodyPr/>
          <a:lstStyle/>
          <a:p>
            <a:r>
              <a:rPr lang="en-US" sz="4400" dirty="0" smtClean="0"/>
              <a:t>Confined Space 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Any entrance into a registered permit-required confined space on the vessel</a:t>
            </a:r>
          </a:p>
          <a:p>
            <a:r>
              <a:rPr lang="en-US" dirty="0" smtClean="0"/>
              <a:t>Confined Spaces on all vessels are listed in the SMM.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9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400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Energy Isolation (Lockout/ Tagout )  </a:t>
            </a:r>
          </a:p>
          <a:p>
            <a:pPr marL="0" indent="0">
              <a:buNone/>
            </a:pPr>
            <a:r>
              <a:rPr lang="en-US" sz="4400" dirty="0" smtClean="0"/>
              <a:t>29 CFR 1915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Required to prevent activation of equipment or release of stored energy that could harm a person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69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5029200" cy="4572000"/>
          </a:xfrm>
        </p:spPr>
        <p:txBody>
          <a:bodyPr/>
          <a:lstStyle/>
          <a:p>
            <a:r>
              <a:rPr lang="en-US" sz="4400" dirty="0" smtClean="0"/>
              <a:t>Authorized Person (SMM)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The person empowered by TDI to approve and sign a permit</a:t>
            </a:r>
            <a:endParaRPr lang="en-US" sz="4400" dirty="0">
              <a:solidFill>
                <a:srgbClr val="FFC000"/>
              </a:solidFill>
            </a:endParaRP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20" y="304800"/>
            <a:ext cx="388368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8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Authorized Persons: (SMM)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Working at Heights- </a:t>
            </a:r>
            <a:r>
              <a:rPr lang="en-US" sz="4400" dirty="0" smtClean="0">
                <a:solidFill>
                  <a:schemeClr val="tx1"/>
                </a:solidFill>
              </a:rPr>
              <a:t>Master or Mate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Energy Isolation or Hot Work- </a:t>
            </a:r>
            <a:r>
              <a:rPr lang="en-US" sz="4400" dirty="0" smtClean="0">
                <a:solidFill>
                  <a:schemeClr val="tx1"/>
                </a:solidFill>
              </a:rPr>
              <a:t>Chief Engineer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0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Authorized Persons: (SMM)</a:t>
            </a:r>
          </a:p>
          <a:p>
            <a:pPr lvl="1"/>
            <a:r>
              <a:rPr lang="en-US" sz="4400" dirty="0" smtClean="0">
                <a:solidFill>
                  <a:srgbClr val="FFC000"/>
                </a:solidFill>
              </a:rPr>
              <a:t>Confined Space-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Must be signed by </a:t>
            </a:r>
            <a:r>
              <a:rPr lang="en-US" sz="4400" dirty="0" smtClean="0">
                <a:solidFill>
                  <a:srgbClr val="FF0000"/>
                </a:solidFill>
              </a:rPr>
              <a:t>BOTH M</a:t>
            </a:r>
            <a:r>
              <a:rPr lang="en-US" sz="4400" dirty="0" smtClean="0">
                <a:solidFill>
                  <a:srgbClr val="FF0000"/>
                </a:solidFill>
              </a:rPr>
              <a:t>aster and Chief Engineer</a:t>
            </a:r>
            <a:endParaRPr lang="en-US" sz="4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Alternate Authorized Persons</a:t>
            </a:r>
          </a:p>
          <a:p>
            <a:r>
              <a:rPr lang="en-US" sz="4400" dirty="0" smtClean="0">
                <a:solidFill>
                  <a:srgbClr val="FFC000"/>
                </a:solidFill>
              </a:rPr>
              <a:t>The Port Engineer may authorize any permit when a Master, Mate or Chief Engineer is not available</a:t>
            </a:r>
            <a:endParaRPr lang="en-US" sz="4400" dirty="0">
              <a:solidFill>
                <a:srgbClr val="FFC000"/>
              </a:solidFill>
            </a:endParaRP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Before performing a task, you need to </a:t>
            </a:r>
            <a:r>
              <a:rPr lang="en-US" sz="4400" dirty="0" smtClean="0">
                <a:solidFill>
                  <a:srgbClr val="FFC000"/>
                </a:solidFill>
              </a:rPr>
              <a:t>assess the risks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A </a:t>
            </a:r>
            <a:r>
              <a:rPr lang="en-US" sz="4400" dirty="0" smtClean="0">
                <a:solidFill>
                  <a:srgbClr val="FFC000"/>
                </a:solidFill>
              </a:rPr>
              <a:t>Job Safety Analysis (JSA) </a:t>
            </a:r>
            <a:r>
              <a:rPr lang="en-US" sz="4400" dirty="0" smtClean="0"/>
              <a:t>is integrated into each permit and should include a rescue plan for the worker if needed.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pPr lvl="1"/>
            <a:endParaRPr lang="en-US" sz="4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5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1295400"/>
          </a:xfrm>
        </p:spPr>
        <p:txBody>
          <a:bodyPr/>
          <a:lstStyle/>
          <a:p>
            <a:r>
              <a:rPr lang="en-US" dirty="0" smtClean="0"/>
              <a:t>Permits are located on the ship web pages on the TDI Forms/ Permits page.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882306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4038600" y="4906241"/>
            <a:ext cx="1828800" cy="139903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5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TDI-</a:t>
            </a:r>
            <a:r>
              <a:rPr lang="en-US" sz="4000" dirty="0" err="1" smtClean="0"/>
              <a:t>Brooks’s</a:t>
            </a:r>
            <a:r>
              <a:rPr lang="en-US" sz="4000" dirty="0" smtClean="0"/>
              <a:t> permit to work system is described in the SMM in </a:t>
            </a:r>
            <a:r>
              <a:rPr lang="en-US" sz="4000" dirty="0" smtClean="0">
                <a:solidFill>
                  <a:srgbClr val="FFC000"/>
                </a:solidFill>
              </a:rPr>
              <a:t>SOP-GEN-012B</a:t>
            </a:r>
          </a:p>
          <a:p>
            <a:r>
              <a:rPr lang="en-US" sz="4000" dirty="0" smtClean="0"/>
              <a:t>A permit to work system is a formal written system used to control </a:t>
            </a:r>
            <a:r>
              <a:rPr lang="en-US" sz="4000" dirty="0" smtClean="0">
                <a:solidFill>
                  <a:srgbClr val="FFC000"/>
                </a:solidFill>
              </a:rPr>
              <a:t>POTENTIALLY HAZARDOUS WORK</a:t>
            </a:r>
            <a:r>
              <a:rPr lang="en-US" sz="4000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437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Doubt? Print it out!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first two pages of the Permit contain a </a:t>
            </a:r>
            <a:r>
              <a:rPr lang="en-US" sz="3600" dirty="0" smtClean="0">
                <a:solidFill>
                  <a:srgbClr val="FFC000"/>
                </a:solidFill>
              </a:rPr>
              <a:t>flowchart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C000"/>
                </a:solidFill>
              </a:rPr>
              <a:t>detailed instructions</a:t>
            </a:r>
            <a:r>
              <a:rPr lang="en-US" sz="3600" dirty="0" smtClean="0"/>
              <a:t> on how to complete the permit, who is authorized to sign it and how to enter it in the NS5 work order.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960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Flowchart- </a:t>
            </a:r>
            <a:br>
              <a:rPr lang="en-US" dirty="0" smtClean="0"/>
            </a:br>
            <a:r>
              <a:rPr lang="en-US" dirty="0" smtClean="0"/>
              <a:t>Page 1 of the Permit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4489"/>
            <a:ext cx="4267200" cy="5373511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19601" y="1981200"/>
            <a:ext cx="4267200" cy="4343400"/>
          </a:xfrm>
        </p:spPr>
        <p:txBody>
          <a:bodyPr/>
          <a:lstStyle/>
          <a:p>
            <a:r>
              <a:rPr lang="en-US" sz="3600" dirty="0" smtClean="0"/>
              <a:t>The flowchart shows the process for documenting ALL work – planned, unplanned, with or without a permit.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80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1295400"/>
          </a:xfrm>
        </p:spPr>
        <p:txBody>
          <a:bodyPr/>
          <a:lstStyle/>
          <a:p>
            <a:r>
              <a:rPr lang="en-US" dirty="0" smtClean="0"/>
              <a:t>Instructions</a:t>
            </a:r>
            <a:br>
              <a:rPr lang="en-US" dirty="0" smtClean="0"/>
            </a:br>
            <a:r>
              <a:rPr lang="en-US" sz="3600" dirty="0" smtClean="0"/>
              <a:t>Page 2 of Permit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5029200"/>
          </a:xfrm>
        </p:spPr>
        <p:txBody>
          <a:bodyPr/>
          <a:lstStyle/>
          <a:p>
            <a:r>
              <a:rPr lang="en-US" sz="3600" dirty="0" smtClean="0"/>
              <a:t>The second page states who the Authorized Person is and how to enter the WO into NS5.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87546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16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Instructions!!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1524000"/>
          </a:xfrm>
        </p:spPr>
        <p:txBody>
          <a:bodyPr/>
          <a:lstStyle/>
          <a:p>
            <a:r>
              <a:rPr lang="en-US" dirty="0" smtClean="0"/>
              <a:t>The instructions will tell you exactly what to enter in each section: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1" y="2971800"/>
            <a:ext cx="87058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12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Description</a:t>
            </a:r>
            <a:br>
              <a:rPr lang="en-US" dirty="0" smtClean="0"/>
            </a:br>
            <a:r>
              <a:rPr lang="en-US" dirty="0" smtClean="0"/>
              <a:t>Page 3 of Permit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Fill out ALL info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68329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8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Permits &amp; 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5" y="1676400"/>
            <a:ext cx="83058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than one permit may be needed.</a:t>
            </a:r>
          </a:p>
          <a:p>
            <a:pPr marL="0" indent="0">
              <a:buNone/>
            </a:pPr>
            <a:r>
              <a:rPr lang="en-US" dirty="0" smtClean="0"/>
              <a:t>Shift change is documented in this section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172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PPE is documented next</a:t>
            </a:r>
            <a:endParaRPr lang="en-US" sz="3200" dirty="0"/>
          </a:p>
        </p:txBody>
      </p:sp>
      <p:sp>
        <p:nvSpPr>
          <p:cNvPr id="5" name="Up Arrow 4"/>
          <p:cNvSpPr/>
          <p:nvPr/>
        </p:nvSpPr>
        <p:spPr bwMode="auto">
          <a:xfrm>
            <a:off x="297975" y="6172200"/>
            <a:ext cx="609600" cy="58477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096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7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914400"/>
          </a:xfrm>
        </p:spPr>
        <p:txBody>
          <a:bodyPr/>
          <a:lstStyle/>
          <a:p>
            <a:r>
              <a:rPr lang="en-US" dirty="0" smtClean="0"/>
              <a:t>JSA (from flowchart)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4648200"/>
            <a:ext cx="8458200" cy="1676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Everyone participates in the JSA– </a:t>
            </a:r>
            <a:r>
              <a:rPr lang="en-US" sz="4400" dirty="0" smtClean="0">
                <a:solidFill>
                  <a:schemeClr val="tx1"/>
                </a:solidFill>
              </a:rPr>
              <a:t>INCLUDING CONTRACTORS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" y="1752600"/>
            <a:ext cx="647287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JSA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42" y="1447800"/>
            <a:ext cx="8054958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Risk Analysis </a:t>
            </a:r>
            <a:r>
              <a:rPr lang="en-US" dirty="0" smtClean="0"/>
              <a:t>is included in the Permit as a JSA.  Include a rescue plan in JSA for Working at Heights and Confined Space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What could go wrong?   Plan for it here.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0618"/>
            <a:ext cx="869001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8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section below the JSA will include an list of </a:t>
            </a:r>
            <a:r>
              <a:rPr lang="en-US" dirty="0" smtClean="0">
                <a:solidFill>
                  <a:srgbClr val="FFFF00"/>
                </a:solidFill>
              </a:rPr>
              <a:t>potential hazards </a:t>
            </a:r>
            <a:r>
              <a:rPr lang="en-US" dirty="0" smtClean="0"/>
              <a:t>and controls to mitigate them.  Weather and sea state would be included here.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1"/>
            <a:ext cx="8811121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3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73" y="4800601"/>
            <a:ext cx="9144000" cy="20573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Authorized Person Signs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Post Copy at work site/ Original on Bridge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SIMOPS meeting if needed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73" y="152399"/>
            <a:ext cx="6846627" cy="46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381" y="20574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AFTER the JSA– </a:t>
            </a:r>
          </a:p>
        </p:txBody>
      </p:sp>
    </p:spTree>
    <p:extLst>
      <p:ext uri="{BB962C8B-B14F-4D97-AF65-F5344CB8AC3E}">
        <p14:creationId xmlns:p14="http://schemas.microsoft.com/office/powerpoint/2010/main" val="21884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do we have to write permits?</a:t>
            </a:r>
          </a:p>
          <a:p>
            <a:pPr lvl="1"/>
            <a:r>
              <a:rPr lang="en-US" sz="3600" dirty="0" smtClean="0"/>
              <a:t>Federal Law requires a written permit for potentially dangerous work.</a:t>
            </a:r>
          </a:p>
        </p:txBody>
      </p:sp>
    </p:spTree>
    <p:extLst>
      <p:ext uri="{BB962C8B-B14F-4D97-AF65-F5344CB8AC3E}">
        <p14:creationId xmlns:p14="http://schemas.microsoft.com/office/powerpoint/2010/main" val="2925713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467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Controls apply both </a:t>
            </a:r>
            <a:r>
              <a:rPr lang="en-US" dirty="0" smtClean="0">
                <a:solidFill>
                  <a:srgbClr val="FFC000"/>
                </a:solidFill>
              </a:rPr>
              <a:t>before work begins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C000"/>
                </a:solidFill>
              </a:rPr>
              <a:t>after work has been completed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904724" cy="35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1752600" y="3048000"/>
            <a:ext cx="1828800" cy="838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1600200" y="4800600"/>
            <a:ext cx="2133600" cy="8382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467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Based on the pre-start controls, which type of permit is this?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686800" cy="186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953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 completing all the previous steps and </a:t>
            </a:r>
            <a:r>
              <a:rPr lang="en-US" sz="3600" dirty="0" smtClean="0">
                <a:solidFill>
                  <a:srgbClr val="FFC000"/>
                </a:solidFill>
              </a:rPr>
              <a:t>final checks before starting</a:t>
            </a:r>
            <a:r>
              <a:rPr lang="en-US" sz="3600" dirty="0" smtClean="0"/>
              <a:t>, you may </a:t>
            </a:r>
            <a:r>
              <a:rPr lang="en-US" sz="3600" b="1" dirty="0" smtClean="0">
                <a:solidFill>
                  <a:srgbClr val="00B050"/>
                </a:solidFill>
              </a:rPr>
              <a:t>BEGIN WORK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22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2 Hour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Working at Heights and Hot Work </a:t>
            </a:r>
            <a:r>
              <a:rPr lang="en-US" sz="3600" dirty="0" smtClean="0">
                <a:solidFill>
                  <a:srgbClr val="FFC000"/>
                </a:solidFill>
              </a:rPr>
              <a:t>permits are only good for 12 hrs.  </a:t>
            </a:r>
            <a:r>
              <a:rPr lang="en-US" sz="3600" dirty="0" smtClean="0"/>
              <a:t>If work will continue after the 12 </a:t>
            </a:r>
            <a:r>
              <a:rPr lang="en-US" sz="3600" dirty="0" err="1" smtClean="0"/>
              <a:t>hrs</a:t>
            </a:r>
            <a:r>
              <a:rPr lang="en-US" sz="3600" dirty="0" smtClean="0"/>
              <a:t>, a new permit must be issued.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** The </a:t>
            </a:r>
            <a:r>
              <a:rPr lang="en-US" sz="3600" dirty="0" smtClean="0">
                <a:solidFill>
                  <a:srgbClr val="FFC000"/>
                </a:solidFill>
              </a:rPr>
              <a:t>only exception </a:t>
            </a:r>
            <a:r>
              <a:rPr lang="en-US" sz="3600" dirty="0" smtClean="0"/>
              <a:t>to the 12 </a:t>
            </a:r>
            <a:r>
              <a:rPr lang="en-US" sz="3600" dirty="0" err="1" smtClean="0"/>
              <a:t>hr</a:t>
            </a:r>
            <a:r>
              <a:rPr lang="en-US" sz="3600" dirty="0" smtClean="0"/>
              <a:t> rule is </a:t>
            </a:r>
            <a:r>
              <a:rPr lang="en-US" sz="3600" dirty="0" smtClean="0">
                <a:solidFill>
                  <a:srgbClr val="FFC000"/>
                </a:solidFill>
              </a:rPr>
              <a:t>Energy Isolation</a:t>
            </a:r>
            <a:r>
              <a:rPr lang="en-US" sz="3600" dirty="0" smtClean="0"/>
              <a:t>.  It may take weeks to get a part in.  A single EI permit will suffice until the repair can be made.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09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01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If permitted work crosses into the change of shift, the new workers must complete a new permit, but can review the JSA from the previous permit.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So– New shift workers = new permit</a:t>
            </a:r>
          </a:p>
          <a:p>
            <a:pPr marL="0" indent="0">
              <a:buNone/>
            </a:pPr>
            <a:r>
              <a:rPr lang="en-US" sz="3600" dirty="0" smtClean="0"/>
              <a:t>But- can use the previous shift’s JSA - as long as it is reviewed with all new workers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28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work is complete… the paperwork continues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work is finished, you must complete the </a:t>
            </a:r>
            <a:r>
              <a:rPr lang="en-US" dirty="0" smtClean="0">
                <a:solidFill>
                  <a:srgbClr val="FFC000"/>
                </a:solidFill>
              </a:rPr>
              <a:t>After Task Controls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C000"/>
                </a:solidFill>
              </a:rPr>
              <a:t>Authorized Person must sign</a:t>
            </a:r>
            <a:r>
              <a:rPr lang="en-US" dirty="0" smtClean="0"/>
              <a:t> that the job is complete.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722736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3820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after task completion </a:t>
            </a:r>
            <a:r>
              <a:rPr lang="en-US" smtClean="0"/>
              <a:t>is to ensure 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3" y="2514600"/>
            <a:ext cx="8756985" cy="277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43" y="5410200"/>
            <a:ext cx="8756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all of these steps are completed, you are done!  Make sure the </a:t>
            </a:r>
            <a:r>
              <a:rPr lang="en-US" sz="2800" dirty="0" smtClean="0">
                <a:solidFill>
                  <a:srgbClr val="FFC000"/>
                </a:solidFill>
              </a:rPr>
              <a:t>correct copy is filed on the bridge</a:t>
            </a:r>
            <a:r>
              <a:rPr lang="en-US" sz="2800" dirty="0" smtClean="0"/>
              <a:t>–( the one with all the final checks and signatures)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48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did they make it a law?</a:t>
            </a:r>
          </a:p>
          <a:p>
            <a:pPr lvl="1"/>
            <a:r>
              <a:rPr lang="en-US" sz="3600" dirty="0" smtClean="0"/>
              <a:t>Because while many people die on the job each year, these activities have the highest fatality rates.</a:t>
            </a:r>
          </a:p>
        </p:txBody>
      </p:sp>
    </p:spTree>
    <p:extLst>
      <p:ext uri="{BB962C8B-B14F-4D97-AF65-F5344CB8AC3E}">
        <p14:creationId xmlns:p14="http://schemas.microsoft.com/office/powerpoint/2010/main" val="27275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did more people die doing this type of work?</a:t>
            </a:r>
          </a:p>
          <a:p>
            <a:pPr lvl="1"/>
            <a:r>
              <a:rPr lang="en-US" sz="3600" dirty="0" smtClean="0"/>
              <a:t>Because the workers are exposed to greater hazards.</a:t>
            </a:r>
          </a:p>
        </p:txBody>
      </p:sp>
    </p:spTree>
    <p:extLst>
      <p:ext uri="{BB962C8B-B14F-4D97-AF65-F5344CB8AC3E}">
        <p14:creationId xmlns:p14="http://schemas.microsoft.com/office/powerpoint/2010/main" val="295981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weren’t they more careful to work safely?</a:t>
            </a:r>
          </a:p>
          <a:p>
            <a:pPr lvl="1"/>
            <a:r>
              <a:rPr lang="en-US" sz="3600" dirty="0" smtClean="0"/>
              <a:t>Because they didn’t recognize the hazards or were so used to them that they became complacent. </a:t>
            </a:r>
          </a:p>
        </p:txBody>
      </p:sp>
    </p:spTree>
    <p:extLst>
      <p:ext uri="{BB962C8B-B14F-4D97-AF65-F5344CB8AC3E}">
        <p14:creationId xmlns:p14="http://schemas.microsoft.com/office/powerpoint/2010/main" val="273491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5 Why’s of </a:t>
            </a:r>
            <a:r>
              <a:rPr lang="en-US" dirty="0" smtClean="0"/>
              <a:t>a Permit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7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Why</a:t>
            </a:r>
            <a:r>
              <a:rPr lang="en-US" sz="4000" dirty="0" smtClean="0"/>
              <a:t> would they allow themselves to become complacent if it was so dangerous?</a:t>
            </a:r>
          </a:p>
          <a:p>
            <a:pPr lvl="1"/>
            <a:r>
              <a:rPr lang="en-US" sz="3600" dirty="0" smtClean="0"/>
              <a:t>Fatigue, rushing to finish the job, frustration, didn’t think it was important, nothing bad had happened before. </a:t>
            </a:r>
          </a:p>
        </p:txBody>
      </p:sp>
    </p:spTree>
    <p:extLst>
      <p:ext uri="{BB962C8B-B14F-4D97-AF65-F5344CB8AC3E}">
        <p14:creationId xmlns:p14="http://schemas.microsoft.com/office/powerpoint/2010/main" val="352946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Permits and Risk 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01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u="sng" dirty="0" smtClean="0">
                <a:solidFill>
                  <a:srgbClr val="FFFF00"/>
                </a:solidFill>
              </a:rPr>
              <a:t>The permit isn’t the point!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The point is to </a:t>
            </a:r>
            <a:r>
              <a:rPr lang="en-US" sz="3600" dirty="0" smtClean="0">
                <a:solidFill>
                  <a:srgbClr val="FFFF00"/>
                </a:solidFill>
              </a:rPr>
              <a:t>slow down</a:t>
            </a:r>
            <a:r>
              <a:rPr lang="en-US" sz="3600" dirty="0" smtClean="0"/>
              <a:t>,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r</a:t>
            </a:r>
            <a:r>
              <a:rPr lang="en-US" sz="3600" dirty="0" smtClean="0">
                <a:solidFill>
                  <a:srgbClr val="FFFF00"/>
                </a:solidFill>
              </a:rPr>
              <a:t>ecognize the risks </a:t>
            </a:r>
            <a:r>
              <a:rPr lang="en-US" sz="3600" dirty="0" smtClean="0"/>
              <a:t>and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have a plan </a:t>
            </a:r>
            <a:r>
              <a:rPr lang="en-US" sz="3600" dirty="0" smtClean="0"/>
              <a:t>to protect yourself and others.</a:t>
            </a:r>
          </a:p>
        </p:txBody>
      </p:sp>
    </p:spTree>
    <p:extLst>
      <p:ext uri="{BB962C8B-B14F-4D97-AF65-F5344CB8AC3E}">
        <p14:creationId xmlns:p14="http://schemas.microsoft.com/office/powerpoint/2010/main" val="65240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Permitted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TDI-Brooks requires a permit for: 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Hot Work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Working at Heights </a:t>
            </a:r>
            <a:r>
              <a:rPr lang="en-US" sz="4000" dirty="0" smtClean="0"/>
              <a:t>(over 6 </a:t>
            </a:r>
            <a:r>
              <a:rPr lang="en-US" sz="4000" dirty="0" err="1" smtClean="0"/>
              <a:t>ft</a:t>
            </a:r>
            <a:r>
              <a:rPr lang="en-US" sz="4000" dirty="0" smtClean="0"/>
              <a:t> off the deck)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Energy Isolation</a:t>
            </a:r>
          </a:p>
          <a:p>
            <a:pPr lvl="1"/>
            <a:r>
              <a:rPr lang="en-US" sz="4000" dirty="0" smtClean="0">
                <a:solidFill>
                  <a:srgbClr val="FFC000"/>
                </a:solidFill>
              </a:rPr>
              <a:t>Confined Space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233253"/>
      </p:ext>
    </p:extLst>
  </p:cSld>
  <p:clrMapOvr>
    <a:masterClrMapping/>
  </p:clrMapOvr>
</p:sld>
</file>

<file path=ppt/theme/theme1.xml><?xml version="1.0" encoding="utf-8"?>
<a:theme xmlns:a="http://schemas.openxmlformats.org/drawingml/2006/main" name="Security_am_19 PowerPlugs Templates for PowerPoint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666699"/>
        </a:dk2>
        <a:lt2>
          <a:srgbClr val="000000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FA953"/>
        </a:lt1>
        <a:dk2>
          <a:srgbClr val="666699"/>
        </a:dk2>
        <a:lt2>
          <a:srgbClr val="000000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904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Security_am_19 PowerPlugs Templates for PowerPoint</Template>
  <TotalTime>612</TotalTime>
  <Words>980</Words>
  <Application>Microsoft Office PowerPoint</Application>
  <PresentationFormat>On-screen Show (4:3)</PresentationFormat>
  <Paragraphs>113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Security_am_19 PowerPlugs Templates for PowerPoint</vt:lpstr>
      <vt:lpstr>Permit to Work System</vt:lpstr>
      <vt:lpstr>Basics </vt:lpstr>
      <vt:lpstr>The 5 Why’s of a Permit </vt:lpstr>
      <vt:lpstr>The 5 Why’s of a Permit </vt:lpstr>
      <vt:lpstr>The 5 Why’s of a Permit </vt:lpstr>
      <vt:lpstr>The 5 Why’s of a Permit </vt:lpstr>
      <vt:lpstr>The 5 Why’s of a Permit </vt:lpstr>
      <vt:lpstr>Permits and Risk Assessment</vt:lpstr>
      <vt:lpstr>Permitted Work </vt:lpstr>
      <vt:lpstr>Definitions </vt:lpstr>
      <vt:lpstr>Definitions </vt:lpstr>
      <vt:lpstr>Definitions </vt:lpstr>
      <vt:lpstr>Definitions </vt:lpstr>
      <vt:lpstr>Definitions </vt:lpstr>
      <vt:lpstr>Definitions </vt:lpstr>
      <vt:lpstr>Definitions </vt:lpstr>
      <vt:lpstr>Definitions </vt:lpstr>
      <vt:lpstr>Risk Assessment </vt:lpstr>
      <vt:lpstr>Where to find permits</vt:lpstr>
      <vt:lpstr>In Doubt? Print it out!</vt:lpstr>
      <vt:lpstr>Flowchart-  Page 1 of the Permit</vt:lpstr>
      <vt:lpstr>Instructions Page 2 of Permit</vt:lpstr>
      <vt:lpstr>Read Instructions!!</vt:lpstr>
      <vt:lpstr>Work Description Page 3 of Permit</vt:lpstr>
      <vt:lpstr>Special Permits &amp; PPE</vt:lpstr>
      <vt:lpstr>JSA (from flowchart) </vt:lpstr>
      <vt:lpstr>JSA Risk Assessment</vt:lpstr>
      <vt:lpstr>Hazards</vt:lpstr>
      <vt:lpstr>PowerPoint Presentation</vt:lpstr>
      <vt:lpstr>Controls</vt:lpstr>
      <vt:lpstr>Controls</vt:lpstr>
      <vt:lpstr>12 Hour Rule</vt:lpstr>
      <vt:lpstr>Change of Shift</vt:lpstr>
      <vt:lpstr>When work is complete… the paperwork continues</vt:lpstr>
      <vt:lpstr>Finally!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Permit to Work System</dc:title>
  <dc:creator>shannonsmith</dc:creator>
  <cp:lastModifiedBy>shannonsmith</cp:lastModifiedBy>
  <cp:revision>38</cp:revision>
  <dcterms:created xsi:type="dcterms:W3CDTF">2006-08-16T00:00:00Z</dcterms:created>
  <dcterms:modified xsi:type="dcterms:W3CDTF">2014-12-11T17:22:33Z</dcterms:modified>
</cp:coreProperties>
</file>